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19" r:id="rId4"/>
    <p:sldId id="393" r:id="rId5"/>
    <p:sldId id="392" r:id="rId6"/>
    <p:sldId id="320" r:id="rId7"/>
    <p:sldId id="321" r:id="rId8"/>
    <p:sldId id="323" r:id="rId9"/>
    <p:sldId id="324" r:id="rId10"/>
    <p:sldId id="325" r:id="rId11"/>
    <p:sldId id="391" r:id="rId12"/>
    <p:sldId id="327" r:id="rId13"/>
    <p:sldId id="328" r:id="rId14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6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Fifth level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4A60874-7E0C-4FC8-A98F-F29ECE7A204A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2/2/2022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1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8232A9A-0F9C-4E53-A71C-70E4E803D177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pic>
        <p:nvPicPr>
          <p:cNvPr id="34" name="Picture 9"/>
          <p:cNvPicPr/>
          <p:nvPr/>
        </p:nvPicPr>
        <p:blipFill>
          <a:blip r:embed="rId14"/>
          <a:stretch/>
        </p:blipFill>
        <p:spPr>
          <a:xfrm>
            <a:off x="169560" y="6685200"/>
            <a:ext cx="12022200" cy="212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2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4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5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FC2000-29BF-4132-B058-3B9CD08C7F4D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2/2/2022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1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C66DDDD-30E9-4C62-B1B4-45462265CB92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687040" y="912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262626"/>
                </a:solidFill>
                <a:latin typeface="Century Gothic"/>
              </a:rPr>
              <a:t>Artificial Intelligence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Century Gothic"/>
              </a:rPr>
              <a:t>Dr. Piyush Joshi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42" name="Picture 8"/>
          <p:cNvPicPr/>
          <p:nvPr/>
        </p:nvPicPr>
        <p:blipFill>
          <a:blip r:embed="rId2"/>
          <a:stretch/>
        </p:blipFill>
        <p:spPr>
          <a:xfrm>
            <a:off x="5837760" y="3175200"/>
            <a:ext cx="4464720" cy="295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 idx="4294967295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idx="4294967295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1264500"/>
            <a:ext cx="75819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  <a:ea typeface="Century Gothic"/>
              </a:rPr>
              <a:t>A* search : Admissibility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2688480" y="1587960"/>
            <a:ext cx="9027720" cy="4962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The condition we require for optimality is that</a:t>
            </a:r>
            <a:r>
              <a:rPr lang="en-US" sz="1800" b="1" i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 h(n)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 be an admissible heuristic.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An admissible heuristic is one that never overestimates the cost to reach the goal.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Admissible heuristics are by nature optimistic because they think the cost of solving the problem is less than it actually is.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Straight-line distance is admissible because the shortest path between any two points is a straight line, so the straight line cannot be an overestimate.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      h(n) &lt;= h*(n) ------------Underestimation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      h(n) &gt; h*(n) ------------Overestimation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A* search : Admissibility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19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836440" y="1439280"/>
            <a:ext cx="3106080" cy="1493280"/>
          </a:xfrm>
          <a:prstGeom prst="rect">
            <a:avLst/>
          </a:prstGeom>
          <a:ln w="0">
            <a:noFill/>
          </a:ln>
        </p:spPr>
      </p:pic>
      <p:pic>
        <p:nvPicPr>
          <p:cNvPr id="320" name="Picture 5" descr="Text,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7274160" y="1344600"/>
            <a:ext cx="4266720" cy="3748680"/>
          </a:xfrm>
          <a:prstGeom prst="rect">
            <a:avLst/>
          </a:prstGeom>
          <a:ln w="0">
            <a:noFill/>
          </a:ln>
        </p:spPr>
      </p:pic>
      <p:pic>
        <p:nvPicPr>
          <p:cNvPr id="321" name="Picture 6" descr="A picture containing text, document&#10;&#10;Description automatically generated"/>
          <p:cNvPicPr/>
          <p:nvPr/>
        </p:nvPicPr>
        <p:blipFill>
          <a:blip r:embed="rId4"/>
          <a:stretch/>
        </p:blipFill>
        <p:spPr>
          <a:xfrm>
            <a:off x="2833920" y="3218040"/>
            <a:ext cx="3587760" cy="3400920"/>
          </a:xfrm>
          <a:prstGeom prst="rect">
            <a:avLst/>
          </a:prstGeom>
          <a:ln w="0">
            <a:noFill/>
          </a:ln>
        </p:spPr>
      </p:pic>
      <p:sp>
        <p:nvSpPr>
          <p:cNvPr id="322" name="Arrow: Right 6"/>
          <p:cNvSpPr/>
          <p:nvPr/>
        </p:nvSpPr>
        <p:spPr>
          <a:xfrm>
            <a:off x="6295680" y="141840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Arrow: Right 8"/>
          <p:cNvSpPr/>
          <p:nvPr/>
        </p:nvSpPr>
        <p:spPr>
          <a:xfrm>
            <a:off x="7395480" y="237204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Arrow: Right 10"/>
          <p:cNvSpPr/>
          <p:nvPr/>
        </p:nvSpPr>
        <p:spPr>
          <a:xfrm>
            <a:off x="6350400" y="322200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Arrow: Right 12"/>
          <p:cNvSpPr/>
          <p:nvPr/>
        </p:nvSpPr>
        <p:spPr>
          <a:xfrm>
            <a:off x="7791120" y="402300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Arrow: Right 14"/>
          <p:cNvSpPr/>
          <p:nvPr/>
        </p:nvSpPr>
        <p:spPr>
          <a:xfrm rot="18900000">
            <a:off x="8767800" y="520020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Arrow: Right 16"/>
          <p:cNvSpPr/>
          <p:nvPr/>
        </p:nvSpPr>
        <p:spPr>
          <a:xfrm>
            <a:off x="2556720" y="353664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Arrow: Right 18"/>
          <p:cNvSpPr/>
          <p:nvPr/>
        </p:nvSpPr>
        <p:spPr>
          <a:xfrm>
            <a:off x="2804760" y="413640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Arrow: Right 20"/>
          <p:cNvSpPr/>
          <p:nvPr/>
        </p:nvSpPr>
        <p:spPr>
          <a:xfrm rot="9720000">
            <a:off x="4590720" y="429444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Arrow: Right 24"/>
          <p:cNvSpPr/>
          <p:nvPr/>
        </p:nvSpPr>
        <p:spPr>
          <a:xfrm rot="9900000">
            <a:off x="4833720" y="515088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Arrow: Right 26"/>
          <p:cNvSpPr/>
          <p:nvPr/>
        </p:nvSpPr>
        <p:spPr>
          <a:xfrm>
            <a:off x="2209680" y="5313240"/>
            <a:ext cx="976680" cy="48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  <a:ea typeface="Century Gothic"/>
              </a:rPr>
              <a:t>INFORMED (HEURISTIC) SEARCH STRATEGIES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2589120" y="1840680"/>
            <a:ext cx="9181080" cy="483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It is designed to solve problems quickly.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spc="-1" dirty="0">
              <a:solidFill>
                <a:srgbClr val="404040"/>
              </a:solidFill>
              <a:latin typeface="Century Gothic"/>
              <a:ea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NP to P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b="0" strike="noStrike" spc="-1" dirty="0" smtClean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b="0" strike="noStrike" spc="-1" dirty="0" smtClean="0">
              <a:solidFill>
                <a:srgbClr val="404040"/>
              </a:solidFill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None/>
            </a:pPr>
            <a:endParaRPr lang="en-US" b="0" strike="noStrike" spc="-1" dirty="0" smtClean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b="0" strike="noStrike" spc="-1" dirty="0" smtClean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b="0" strike="noStrike" spc="-1" dirty="0" smtClean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 idx="4294967295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  <a:ea typeface="Century Gothic"/>
              </a:rPr>
              <a:t>INFORMED (HEURISTIC) SEARCH STRATEGIES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idx="4294967295"/>
          </p:nvPr>
        </p:nvSpPr>
        <p:spPr>
          <a:xfrm>
            <a:off x="2589120" y="1840680"/>
            <a:ext cx="9181080" cy="483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>
                <a:solidFill>
                  <a:srgbClr val="404040"/>
                </a:solidFill>
                <a:latin typeface="Century Gothic"/>
                <a:ea typeface="Century Gothic"/>
              </a:rPr>
              <a:t>Euclidean distance as a </a:t>
            </a:r>
            <a:r>
              <a:rPr lang="en-US" sz="2000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Heuristic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000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Good solution not optimal</a:t>
            </a:r>
            <a:endParaRPr lang="en-US" sz="2000" spc="-1" dirty="0">
              <a:solidFill>
                <a:srgbClr val="404040"/>
              </a:solidFill>
              <a:latin typeface="Century Gothic"/>
              <a:ea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5551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 idx="4294967295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  <a:ea typeface="Century Gothic"/>
              </a:rPr>
              <a:t>INFORMED (HEURISTIC) SEARCH STRATEGIES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idx="4294967295"/>
          </p:nvPr>
        </p:nvSpPr>
        <p:spPr>
          <a:xfrm>
            <a:off x="2589120" y="1840680"/>
            <a:ext cx="9181080" cy="4832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In this search, additional knowledge of the problem is imparted to the search algorithm.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Heuristics are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shortcuts to solutions and </a:t>
            </a:r>
            <a:r>
              <a:rPr lang="en-US" sz="18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heuristic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algorithms </a:t>
            </a:r>
            <a:r>
              <a:rPr lang="en-US" sz="18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are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often used in </a:t>
            </a:r>
            <a:r>
              <a:rPr lang="en-US" sz="18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AI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 to get a computer to find an approximate solution when an exact solution isn't possible or requires too much time or processing power.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49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US" sz="3600" spc="-1" dirty="0">
                <a:solidFill>
                  <a:srgbClr val="262626"/>
                </a:solidFill>
                <a:latin typeface="Century Gothic"/>
                <a:ea typeface="Century Gothic"/>
              </a:rPr>
              <a:t>INFORMED (HEURISTIC) SEARCH STRATEGIES</a:t>
            </a: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spc="-1" dirty="0">
                <a:solidFill>
                  <a:srgbClr val="404040"/>
                </a:solidFill>
                <a:latin typeface="Century Gothic"/>
                <a:ea typeface="Century Gothic"/>
              </a:rPr>
              <a:t>The general approach we consider is called best-first search.</a:t>
            </a:r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spc="-1" dirty="0">
                <a:solidFill>
                  <a:srgbClr val="404040"/>
                </a:solidFill>
                <a:latin typeface="Century Gothic"/>
                <a:ea typeface="Century Gothic"/>
              </a:rPr>
              <a:t>We have estimated cost of the cheapest path from the state at node </a:t>
            </a:r>
            <a:r>
              <a:rPr lang="en-US" sz="1800" i="1" spc="-1" dirty="0">
                <a:solidFill>
                  <a:srgbClr val="404040"/>
                </a:solidFill>
                <a:latin typeface="Century Gothic"/>
                <a:ea typeface="Century Gothic"/>
              </a:rPr>
              <a:t>n</a:t>
            </a:r>
            <a:r>
              <a:rPr lang="en-US" sz="1800" spc="-1" dirty="0">
                <a:solidFill>
                  <a:srgbClr val="404040"/>
                </a:solidFill>
                <a:latin typeface="Century Gothic"/>
                <a:ea typeface="Century Gothic"/>
              </a:rPr>
              <a:t> to a goal state.</a:t>
            </a:r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spc="-1" dirty="0">
                <a:solidFill>
                  <a:srgbClr val="404040"/>
                </a:solidFill>
                <a:latin typeface="Century Gothic"/>
                <a:ea typeface="Century Gothic"/>
              </a:rPr>
              <a:t>It always find a good solution but does </a:t>
            </a:r>
            <a:r>
              <a:rPr lang="en-US" sz="1800" b="1" spc="-1" dirty="0">
                <a:solidFill>
                  <a:srgbClr val="404040"/>
                </a:solidFill>
                <a:latin typeface="Century Gothic"/>
                <a:ea typeface="Century Gothic"/>
              </a:rPr>
              <a:t>not guarantee</a:t>
            </a:r>
            <a:r>
              <a:rPr lang="en-US" sz="1800" spc="-1" dirty="0">
                <a:solidFill>
                  <a:srgbClr val="404040"/>
                </a:solidFill>
                <a:latin typeface="Century Gothic"/>
                <a:ea typeface="Century Gothic"/>
              </a:rPr>
              <a:t> an optimal solution.</a:t>
            </a:r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Greedy best-first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95" name="Picture 4"/>
          <p:cNvPicPr/>
          <p:nvPr/>
        </p:nvPicPr>
        <p:blipFill>
          <a:blip r:embed="rId2"/>
          <a:stretch/>
        </p:blipFill>
        <p:spPr>
          <a:xfrm>
            <a:off x="2919960" y="1416600"/>
            <a:ext cx="3722400" cy="496296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6"/>
          <p:cNvPicPr/>
          <p:nvPr/>
        </p:nvPicPr>
        <p:blipFill>
          <a:blip r:embed="rId3"/>
          <a:stretch/>
        </p:blipFill>
        <p:spPr>
          <a:xfrm>
            <a:off x="7606440" y="1266120"/>
            <a:ext cx="1472760" cy="935280"/>
          </a:xfrm>
          <a:prstGeom prst="rect">
            <a:avLst/>
          </a:prstGeom>
          <a:ln w="0">
            <a:noFill/>
          </a:ln>
        </p:spPr>
      </p:pic>
      <p:pic>
        <p:nvPicPr>
          <p:cNvPr id="297" name="Picture 7" descr="Chart, line chart&#10;&#10;Description automatically generated"/>
          <p:cNvPicPr/>
          <p:nvPr/>
        </p:nvPicPr>
        <p:blipFill>
          <a:blip r:embed="rId4"/>
          <a:stretch/>
        </p:blipFill>
        <p:spPr>
          <a:xfrm>
            <a:off x="7523280" y="2424240"/>
            <a:ext cx="1639080" cy="1671840"/>
          </a:xfrm>
          <a:prstGeom prst="rect">
            <a:avLst/>
          </a:prstGeom>
          <a:ln w="0">
            <a:noFill/>
          </a:ln>
        </p:spPr>
      </p:pic>
      <p:pic>
        <p:nvPicPr>
          <p:cNvPr id="298" name="Picture 8" descr="A picture containing 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7181280" y="4241880"/>
            <a:ext cx="3290040" cy="243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Greedy best-first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2682000" y="1635480"/>
            <a:ext cx="9017640" cy="489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 worst-case time and space complexity is 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Where 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m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is the maximum depth of the search space.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 With a good heuristic function, however, the complexity can be reduced substantially.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 The amount of the reduction depends on the particular problem and on the quality of the heuristic.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03" name="Picture 4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8238600" y="1520280"/>
            <a:ext cx="1442880" cy="655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A*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2662560" y="1625760"/>
            <a:ext cx="9159120" cy="4783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most widely known form of best-first search is called A</a:t>
            </a:r>
            <a:r>
              <a:rPr lang="en-US" sz="1800" b="0" strike="noStrike" spc="-1" baseline="30000">
                <a:solidFill>
                  <a:srgbClr val="404040"/>
                </a:solidFill>
                <a:latin typeface="Century Gothic"/>
                <a:ea typeface="Century Gothic"/>
              </a:rPr>
              <a:t>∗ 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. It evaluates nodes by combining the cost to reach the node, and  the cost to get from the node to the goal.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Since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g(n)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gives the path cost from the start node to node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n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, and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h(n)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is the estimated cost of the cheapest path from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n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to the goal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Then we have 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f(n)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= estimated cost of the cheapest solution through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n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306" name="Picture 4" descr="A picture containing text, clock, gauge&#10;&#10;Description automatically generated"/>
          <p:cNvPicPr/>
          <p:nvPr/>
        </p:nvPicPr>
        <p:blipFill>
          <a:blip r:embed="rId2"/>
          <a:stretch/>
        </p:blipFill>
        <p:spPr>
          <a:xfrm>
            <a:off x="4773960" y="2605320"/>
            <a:ext cx="3202920" cy="71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A*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308" name="Picture 4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594880" y="1547280"/>
            <a:ext cx="3289680" cy="292500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5" descr="A picture containing letter&#10;&#10;Description automatically generated"/>
          <p:cNvPicPr/>
          <p:nvPr/>
        </p:nvPicPr>
        <p:blipFill>
          <a:blip r:embed="rId3"/>
          <a:stretch/>
        </p:blipFill>
        <p:spPr>
          <a:xfrm>
            <a:off x="6054480" y="1402560"/>
            <a:ext cx="5700600" cy="4377240"/>
          </a:xfrm>
          <a:prstGeom prst="rect">
            <a:avLst/>
          </a:prstGeom>
          <a:ln w="0">
            <a:noFill/>
          </a:ln>
        </p:spPr>
      </p:pic>
      <p:sp>
        <p:nvSpPr>
          <p:cNvPr id="310" name="Arrow: Right 5"/>
          <p:cNvSpPr/>
          <p:nvPr/>
        </p:nvSpPr>
        <p:spPr>
          <a:xfrm>
            <a:off x="6165720" y="2194560"/>
            <a:ext cx="97812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Arrow: Right 6"/>
          <p:cNvSpPr/>
          <p:nvPr/>
        </p:nvSpPr>
        <p:spPr>
          <a:xfrm>
            <a:off x="6616800" y="3497760"/>
            <a:ext cx="97812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Arrow: Right 7"/>
          <p:cNvSpPr/>
          <p:nvPr/>
        </p:nvSpPr>
        <p:spPr>
          <a:xfrm>
            <a:off x="8240040" y="4805280"/>
            <a:ext cx="978120" cy="482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53010"/>
          </a:solidFill>
          <a:ln cap="rnd">
            <a:solidFill>
              <a:srgbClr val="7A230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 descr="A picture containing text, clock, gauge&#10;&#10;Description automatically generated"/>
          <p:cNvPicPr/>
          <p:nvPr/>
        </p:nvPicPr>
        <p:blipFill>
          <a:blip r:embed="rId4"/>
          <a:stretch/>
        </p:blipFill>
        <p:spPr>
          <a:xfrm>
            <a:off x="2596320" y="4756320"/>
            <a:ext cx="3202920" cy="713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20439</TotalTime>
  <Words>177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Artificial Intelligence</vt:lpstr>
      <vt:lpstr>INFORMED (HEURISTIC) SEARCH STRATEGIES</vt:lpstr>
      <vt:lpstr>INFORMED (HEURISTIC) SEARCH STRATEGIES</vt:lpstr>
      <vt:lpstr>INFORMED (HEURISTIC) SEARCH STRATEGIES</vt:lpstr>
      <vt:lpstr>INFORMED (HEURISTIC) SEARCH STRATEGIES</vt:lpstr>
      <vt:lpstr>Greedy best-first search</vt:lpstr>
      <vt:lpstr>Greedy best-first search </vt:lpstr>
      <vt:lpstr>A* search</vt:lpstr>
      <vt:lpstr>A* search </vt:lpstr>
      <vt:lpstr>PowerPoint Presentation</vt:lpstr>
      <vt:lpstr>A* search : Admissibility  </vt:lpstr>
      <vt:lpstr>A* search : Admissibility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Dr Piyush Joshi</cp:lastModifiedBy>
  <cp:revision>1623</cp:revision>
  <dcterms:created xsi:type="dcterms:W3CDTF">2021-07-01T03:34:46Z</dcterms:created>
  <dcterms:modified xsi:type="dcterms:W3CDTF">2022-02-02T05:04:14Z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134</vt:i4>
  </property>
</Properties>
</file>